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73" r:id="rId3"/>
    <p:sldId id="372" r:id="rId4"/>
    <p:sldId id="294" r:id="rId5"/>
    <p:sldId id="337" r:id="rId7"/>
    <p:sldId id="324" r:id="rId8"/>
    <p:sldId id="360" r:id="rId9"/>
    <p:sldId id="332" r:id="rId10"/>
    <p:sldId id="362" r:id="rId11"/>
    <p:sldId id="333" r:id="rId12"/>
    <p:sldId id="357" r:id="rId13"/>
    <p:sldId id="361" r:id="rId14"/>
    <p:sldId id="331" r:id="rId15"/>
    <p:sldId id="364" r:id="rId16"/>
    <p:sldId id="363" r:id="rId17"/>
    <p:sldId id="365" r:id="rId18"/>
    <p:sldId id="366" r:id="rId19"/>
    <p:sldId id="367" r:id="rId20"/>
    <p:sldId id="370" r:id="rId21"/>
    <p:sldId id="371" r:id="rId22"/>
    <p:sldId id="345" r:id="rId23"/>
    <p:sldId id="374" r:id="rId24"/>
    <p:sldId id="347" r:id="rId25"/>
    <p:sldId id="346" r:id="rId26"/>
    <p:sldId id="350" r:id="rId27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  <a:srgbClr val="0033CC"/>
    <a:srgbClr val="AFA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40"/>
    <p:restoredTop sz="94660"/>
  </p:normalViewPr>
  <p:slideViewPr>
    <p:cSldViewPr snapToGrid="0" showGuides="1">
      <p:cViewPr varScale="1">
        <p:scale>
          <a:sx n="90" d="100"/>
          <a:sy n="90" d="100"/>
        </p:scale>
        <p:origin x="96" y="4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F25A8C7-CC1A-4A08-9B4B-31F43B054C7F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614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0" y="2159000"/>
            <a:ext cx="5715000" cy="1382450"/>
          </a:xfrm>
        </p:spPr>
        <p:txBody>
          <a:bodyPr anchor="b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713673"/>
            <a:ext cx="4681654" cy="1428161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2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1.png"/><Relationship Id="rId2" Type="http://schemas.openxmlformats.org/officeDocument/2006/relationships/hyperlink" Target="24K&#35270;&#39057;&#65306;&#19990;&#30028;&#19975;&#29289;&#65292;&#39118;&#20113;&#21464;&#24187;.mp4" TargetMode="External"/><Relationship Id="rId1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hyperlink" Target="24%20&#24403;&#19990;&#30028;&#24180;&#32426;&#36824;&#23567;&#30340;&#26102;&#20505;&#65288;&#26391;&#35835;&#65289;.mp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3074" name="矩形 1"/>
          <p:cNvSpPr/>
          <p:nvPr/>
        </p:nvSpPr>
        <p:spPr>
          <a:xfrm>
            <a:off x="1319213" y="1576388"/>
            <a:ext cx="8905875" cy="1384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每个人都要经历幼年时期，那时的你可能既淘气又可爱。那么，你知道当世界年纪还小的时候，太阳、月亮等各是什么样子的吗？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075" name="组合 3"/>
          <p:cNvGrpSpPr/>
          <p:nvPr/>
        </p:nvGrpSpPr>
        <p:grpSpPr>
          <a:xfrm>
            <a:off x="1027113" y="566738"/>
            <a:ext cx="2246312" cy="679450"/>
            <a:chOff x="1938544" y="2511380"/>
            <a:chExt cx="2245758" cy="679269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1965332" y="2510780"/>
              <a:ext cx="1874538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1974855" y="3190050"/>
              <a:ext cx="1876125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3"/>
            <p:cNvSpPr txBox="1">
              <a:spLocks noChangeArrowheads="1"/>
            </p:cNvSpPr>
            <p:nvPr/>
          </p:nvSpPr>
          <p:spPr bwMode="auto">
            <a:xfrm>
              <a:off x="1938349" y="2542522"/>
              <a:ext cx="2245953" cy="58404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5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新课导入</a:t>
              </a:r>
              <a:endParaRPr kumimoji="0" lang="zh-CN" altLang="en-US" sz="3200" b="1" i="0" u="none" strike="noStrike" kern="1200" cap="none" spc="5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3831933" y="2510780"/>
              <a:ext cx="306339" cy="334873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849394" y="2828196"/>
              <a:ext cx="269832" cy="361854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8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08163" y="3194050"/>
            <a:ext cx="3170237" cy="2874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5406" y="3497948"/>
            <a:ext cx="2760546" cy="2570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1"/>
          <p:cNvPicPr>
            <a:picLocks noChangeAspect="1"/>
          </p:cNvPicPr>
          <p:nvPr/>
        </p:nvPicPr>
        <p:blipFill>
          <a:blip r:embed="rId1"/>
          <a:srcRect t="33943" b="576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17500" y="346075"/>
            <a:ext cx="719138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小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28738" y="346075"/>
            <a:ext cx="720725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知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39975" y="346075"/>
            <a:ext cx="720725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识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4340" name="TextBox 1"/>
          <p:cNvSpPr txBox="1"/>
          <p:nvPr/>
        </p:nvSpPr>
        <p:spPr>
          <a:xfrm>
            <a:off x="3273425" y="857250"/>
            <a:ext cx="6202363" cy="668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为什么月亮会有圆缺的变化</a:t>
            </a:r>
            <a:endParaRPr lang="zh-CN" altLang="en-US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1" name="TextBox 1"/>
          <p:cNvSpPr txBox="1"/>
          <p:nvPr/>
        </p:nvSpPr>
        <p:spPr>
          <a:xfrm>
            <a:off x="606425" y="1525588"/>
            <a:ext cx="10979150" cy="32305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400" dirty="0">
                <a:latin typeface="楷体" panose="02010609060101010101" pitchFamily="49" charset="-122"/>
                <a:ea typeface="楷体" panose="02010609060101010101" pitchFamily="49" charset="-122"/>
              </a:rPr>
              <a:t>    由于月球本身不发光也不透明，在太阳光照射下，向着太阳的半个球面是亮区，另半个球面是暗区</a:t>
            </a:r>
            <a:r>
              <a:rPr lang="en-US" altLang="zh-CN" sz="3400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400" dirty="0">
                <a:latin typeface="楷体" panose="02010609060101010101" pitchFamily="49" charset="-122"/>
                <a:ea typeface="楷体" panose="02010609060101010101" pitchFamily="49" charset="-122"/>
              </a:rPr>
              <a:t>被自己挡住的</a:t>
            </a:r>
            <a:r>
              <a:rPr lang="en-US" altLang="zh-CN" sz="3400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400" dirty="0">
                <a:latin typeface="楷体" panose="02010609060101010101" pitchFamily="49" charset="-122"/>
                <a:ea typeface="楷体" panose="02010609060101010101" pitchFamily="49" charset="-122"/>
              </a:rPr>
              <a:t>。随着月球相对于地球和太阳的位置变化，就使它被太阳照亮的一面有时对向地球，有时背向地球；有时对向地球的亮面部分大一些，有时小一些，这样就出现了不同的月相。</a:t>
            </a:r>
            <a:endParaRPr lang="zh-CN" altLang="en-US" sz="3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9449" y="4694063"/>
            <a:ext cx="2726069" cy="19388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1582" y="4694063"/>
            <a:ext cx="2839812" cy="19388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TextBox 1"/>
          <p:cNvSpPr txBox="1"/>
          <p:nvPr/>
        </p:nvSpPr>
        <p:spPr>
          <a:xfrm>
            <a:off x="865188" y="1751013"/>
            <a:ext cx="10148887" cy="20875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水开始学习流动。它很快就学会了，因为只有一种方式，那就是：一直往低处流，往低处流，往低处流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6034088" y="2417763"/>
            <a:ext cx="25590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8" name="文本框 17"/>
          <p:cNvSpPr txBox="1"/>
          <p:nvPr/>
        </p:nvSpPr>
        <p:spPr>
          <a:xfrm>
            <a:off x="4044950" y="3919538"/>
            <a:ext cx="6537325" cy="584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说明学习流动是水最容易做的事情。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219325" y="5048250"/>
            <a:ext cx="658813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水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254375" y="5057775"/>
            <a:ext cx="3686175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学会了往低处流。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图片 1"/>
          <p:cNvPicPr>
            <a:picLocks noChangeAspect="1"/>
          </p:cNvPicPr>
          <p:nvPr/>
        </p:nvPicPr>
        <p:blipFill>
          <a:blip r:embed="rId1"/>
          <a:srcRect t="2014" b="7346"/>
          <a:stretch>
            <a:fillRect/>
          </a:stretch>
        </p:blipFill>
        <p:spPr>
          <a:xfrm>
            <a:off x="0" y="0"/>
            <a:ext cx="1222057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" name="组合 10"/>
          <p:cNvGrpSpPr/>
          <p:nvPr/>
        </p:nvGrpSpPr>
        <p:grpSpPr>
          <a:xfrm>
            <a:off x="1101725" y="1023938"/>
            <a:ext cx="1943100" cy="1300162"/>
            <a:chOff x="1086434" y="235271"/>
            <a:chExt cx="2664684" cy="1783618"/>
          </a:xfrm>
        </p:grpSpPr>
        <p:pic>
          <p:nvPicPr>
            <p:cNvPr id="17410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86434" y="235271"/>
              <a:ext cx="1966777" cy="178361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411" name="文本框 9"/>
            <p:cNvSpPr txBox="1"/>
            <p:nvPr/>
          </p:nvSpPr>
          <p:spPr>
            <a:xfrm>
              <a:off x="3053211" y="618353"/>
              <a:ext cx="697907" cy="1200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36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太</a:t>
              </a:r>
              <a:endPara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36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阳</a:t>
              </a:r>
              <a:endPara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42988" y="2763838"/>
            <a:ext cx="2036762" cy="1293812"/>
            <a:chOff x="987037" y="2818803"/>
            <a:chExt cx="2863476" cy="1819999"/>
          </a:xfrm>
        </p:grpSpPr>
        <p:pic>
          <p:nvPicPr>
            <p:cNvPr id="17413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7037" y="2818803"/>
              <a:ext cx="2165569" cy="18199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414" name="文本框 9"/>
            <p:cNvSpPr txBox="1"/>
            <p:nvPr/>
          </p:nvSpPr>
          <p:spPr>
            <a:xfrm>
              <a:off x="3152605" y="2861008"/>
              <a:ext cx="697908" cy="1200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36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月</a:t>
              </a:r>
              <a:endPara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36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亮</a:t>
              </a:r>
              <a:endPara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66788" y="4413250"/>
            <a:ext cx="2439987" cy="1674813"/>
            <a:chOff x="4812356" y="3757727"/>
            <a:chExt cx="2852786" cy="195727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 cstate="print"/>
            <a:srcRect t="13465" b="10252"/>
            <a:stretch>
              <a:fillRect/>
            </a:stretch>
          </p:blipFill>
          <p:spPr>
            <a:xfrm>
              <a:off x="4812356" y="3757727"/>
              <a:ext cx="1890433" cy="195727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7417" name="文本框 9"/>
            <p:cNvSpPr txBox="1"/>
            <p:nvPr/>
          </p:nvSpPr>
          <p:spPr>
            <a:xfrm>
              <a:off x="6405056" y="4369180"/>
              <a:ext cx="1260086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zh-CN" altLang="en-US" sz="36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水</a:t>
              </a:r>
              <a:endPara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3203575" y="2163763"/>
            <a:ext cx="1643063" cy="98583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292475" y="3436938"/>
            <a:ext cx="1554163" cy="63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3152775" y="3581400"/>
            <a:ext cx="1693863" cy="14890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20" name="文本框 19"/>
          <p:cNvSpPr txBox="1"/>
          <p:nvPr/>
        </p:nvSpPr>
        <p:spPr>
          <a:xfrm>
            <a:off x="4943475" y="3024188"/>
            <a:ext cx="1776413" cy="6477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学会了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8437563" y="1990725"/>
            <a:ext cx="3094038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发光，上下山。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8437563" y="3149600"/>
            <a:ext cx="2713038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不断变化。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8437563" y="4362450"/>
            <a:ext cx="2713038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往低处流。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cxnSp>
        <p:nvCxnSpPr>
          <p:cNvPr id="35" name="直接连接符 34"/>
          <p:cNvCxnSpPr/>
          <p:nvPr/>
        </p:nvCxnSpPr>
        <p:spPr>
          <a:xfrm flipV="1">
            <a:off x="6816725" y="2420938"/>
            <a:ext cx="1620838" cy="7080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6816725" y="3430588"/>
            <a:ext cx="1547813" cy="47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6881813" y="3671888"/>
            <a:ext cx="1395413" cy="9779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TextBox 1"/>
          <p:cNvSpPr txBox="1"/>
          <p:nvPr/>
        </p:nvSpPr>
        <p:spPr>
          <a:xfrm>
            <a:off x="742950" y="1700213"/>
            <a:ext cx="10561638" cy="1422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那时候，生活就是这么简单。每样东西只要弄明白自己做什么最容易就行了。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31988" y="3941763"/>
            <a:ext cx="7437438" cy="107791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点明了想要生活简单的方法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——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做自己最容易做的事。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9488488" y="1700213"/>
            <a:ext cx="1044575" cy="7810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353050" y="2481263"/>
            <a:ext cx="608013" cy="5476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00063" y="325438"/>
            <a:ext cx="646113" cy="64611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写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49388" y="325438"/>
            <a:ext cx="646113" cy="64611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一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00300" y="325438"/>
            <a:ext cx="646113" cy="64611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写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46175" y="1941513"/>
            <a:ext cx="9540875" cy="4213225"/>
            <a:chOff x="1146399" y="1941740"/>
            <a:chExt cx="9540182" cy="4214583"/>
          </a:xfrm>
        </p:grpSpPr>
        <p:sp>
          <p:nvSpPr>
            <p:cNvPr id="19461" name="矩形 4"/>
            <p:cNvSpPr/>
            <p:nvPr/>
          </p:nvSpPr>
          <p:spPr>
            <a:xfrm>
              <a:off x="1146399" y="1941740"/>
              <a:ext cx="9054505" cy="7571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sz="36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仿照文中的句子，用只要</a:t>
              </a:r>
              <a:r>
                <a:rPr lang="en-US" altLang="zh-CN" sz="36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……</a:t>
              </a:r>
              <a:r>
                <a:rPr lang="zh-CN" altLang="en-US" sz="36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就</a:t>
              </a:r>
              <a:r>
                <a:rPr lang="en-US" altLang="zh-CN" sz="36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……</a:t>
              </a:r>
              <a:r>
                <a:rPr lang="zh-CN" altLang="en-US" sz="36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造句。</a:t>
              </a:r>
              <a:endPara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9462" name="矩形 1"/>
            <p:cNvSpPr/>
            <p:nvPr/>
          </p:nvSpPr>
          <p:spPr>
            <a:xfrm>
              <a:off x="1366554" y="3479414"/>
              <a:ext cx="9320027" cy="267690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40000"/>
                </a:lnSpc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只要努力学习，我们就</a:t>
              </a:r>
              <a:r>
                <a:rPr lang="en-US" altLang="zh-CN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_</a:t>
              </a:r>
              <a:r>
                <a:rPr lang="zh-CN" altLang="en-US" sz="4000" b="1" u="sng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能取得好成绩</a:t>
              </a: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40000"/>
                </a:lnSpc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只要</a:t>
              </a:r>
              <a:r>
                <a:rPr lang="en-US" altLang="zh-CN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_</a:t>
              </a:r>
              <a:r>
                <a:rPr lang="zh-CN" altLang="en-US" sz="4000" b="1" u="sng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明天不下雨</a:t>
              </a:r>
              <a:r>
                <a:rPr lang="en-US" altLang="zh-CN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_</a:t>
              </a: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r>
                <a:rPr lang="zh-CN" altLang="en-US" sz="4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妈妈</a:t>
              </a: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就</a:t>
              </a:r>
              <a:r>
                <a:rPr lang="zh-CN" altLang="en-US" sz="4000" b="1" u="sng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带我们去公园玩</a:t>
              </a: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TextBox 1"/>
          <p:cNvSpPr txBox="1"/>
          <p:nvPr/>
        </p:nvSpPr>
        <p:spPr>
          <a:xfrm>
            <a:off x="739775" y="1120775"/>
            <a:ext cx="10148888" cy="26622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世界在慢慢变化，万物在自由生长。雨从云里落下，滴进泥土里；人睁开眼睛，就可以看到一切有多美好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只要万物都做它最容易做的事，这世界就很有秩序了。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581400" y="3903663"/>
            <a:ext cx="91757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5" name="文本框 4"/>
          <p:cNvSpPr txBox="1"/>
          <p:nvPr/>
        </p:nvSpPr>
        <p:spPr>
          <a:xfrm>
            <a:off x="5330825" y="3630613"/>
            <a:ext cx="5902325" cy="107791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有条理、不混乱的情况。在这里带有和谐、美好的意思。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47763" y="5021263"/>
            <a:ext cx="8201025" cy="107791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这一段举例说明了世界万物发生的变化，省略号表示这种变化还有很多。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TextBox 1"/>
          <p:cNvSpPr txBox="1"/>
          <p:nvPr/>
        </p:nvSpPr>
        <p:spPr>
          <a:xfrm>
            <a:off x="2424113" y="1419225"/>
            <a:ext cx="6242050" cy="7572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这世界还相当有秩序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24113" y="4349750"/>
            <a:ext cx="6988175" cy="1570038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万物都做它最容易做的事，按照自然规律自由生长，自由运行，世界就会很有秩序。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96925" y="2801938"/>
            <a:ext cx="9583738" cy="1436687"/>
            <a:chOff x="8660292" y="4236747"/>
            <a:chExt cx="9584022" cy="1437306"/>
          </a:xfrm>
        </p:grpSpPr>
        <p:pic>
          <p:nvPicPr>
            <p:cNvPr id="21508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660292" y="4236747"/>
              <a:ext cx="1088868" cy="14373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09" name="文本框 5"/>
            <p:cNvSpPr txBox="1"/>
            <p:nvPr/>
          </p:nvSpPr>
          <p:spPr>
            <a:xfrm>
              <a:off x="9696296" y="4264682"/>
              <a:ext cx="8548018" cy="1200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3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思考：怎样才能让我们看到一个美好的、有秩序的世界？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TextBox 1"/>
          <p:cNvSpPr txBox="1"/>
          <p:nvPr/>
        </p:nvSpPr>
        <p:spPr>
          <a:xfrm>
            <a:off x="906463" y="1273175"/>
            <a:ext cx="10086975" cy="13335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哦！不要往下讲了，最好再从头开始。这个故事没有结局，却有很多开头，很多很多开头。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0" name="TextBox 1"/>
          <p:cNvSpPr txBox="1"/>
          <p:nvPr/>
        </p:nvSpPr>
        <p:spPr>
          <a:xfrm>
            <a:off x="835025" y="3940175"/>
            <a:ext cx="10085388" cy="669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很久很久以前，当世界年纪还小的时候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16325" y="2863850"/>
            <a:ext cx="7024688" cy="1076325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表明世界上有很多事物还在寻找自己最容易做的事情。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5189538" y="2606675"/>
            <a:ext cx="1730375" cy="127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8" name="文本框 7"/>
          <p:cNvSpPr txBox="1"/>
          <p:nvPr/>
        </p:nvSpPr>
        <p:spPr>
          <a:xfrm>
            <a:off x="2616200" y="5018088"/>
            <a:ext cx="4189413" cy="5842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照应开头，深化主题。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878013" y="4656138"/>
            <a:ext cx="77771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4098" name="组合 1"/>
          <p:cNvGrpSpPr/>
          <p:nvPr/>
        </p:nvGrpSpPr>
        <p:grpSpPr>
          <a:xfrm>
            <a:off x="2346325" y="3875088"/>
            <a:ext cx="9353550" cy="2359025"/>
            <a:chOff x="7354454" y="143515"/>
            <a:chExt cx="9354124" cy="2358488"/>
          </a:xfrm>
        </p:grpSpPr>
        <p:sp>
          <p:nvSpPr>
            <p:cNvPr id="3" name="标题 28"/>
            <p:cNvSpPr txBox="1"/>
            <p:nvPr/>
          </p:nvSpPr>
          <p:spPr>
            <a:xfrm>
              <a:off x="7918052" y="143515"/>
              <a:ext cx="8790526" cy="1325260"/>
            </a:xfrm>
            <a:prstGeom prst="rect">
              <a:avLst/>
            </a:prstGeom>
          </p:spPr>
          <p:txBody>
            <a:bodyPr anchor="b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7200" b="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800" b="1" i="0" u="none" strike="noStrike" kern="1200" cap="none" spc="5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当世界年纪还小的时候</a:t>
              </a:r>
              <a:endParaRPr kumimoji="0" lang="zh-CN" altLang="zh-CN" sz="4800" b="1" i="0" u="none" strike="noStrike" kern="1200" cap="none" spc="5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7632284" y="394283"/>
              <a:ext cx="1054165" cy="105544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24</a:t>
              </a:r>
              <a:endParaRPr kumimoji="0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4101" name="副标题 2"/>
            <p:cNvSpPr txBox="1"/>
            <p:nvPr/>
          </p:nvSpPr>
          <p:spPr>
            <a:xfrm>
              <a:off x="8925951" y="1591413"/>
              <a:ext cx="5337839" cy="9105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p>
              <a:pPr algn="ctr">
                <a:spcBef>
                  <a:spcPct val="20000"/>
                </a:spcBef>
              </a:pPr>
              <a:r>
                <a:rPr lang="zh-CN" altLang="en-US" sz="32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二年级下册</a:t>
              </a:r>
              <a:endPara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7354454" y="1575114"/>
              <a:ext cx="8480945" cy="15871"/>
            </a:xfrm>
            <a:prstGeom prst="line">
              <a:avLst/>
            </a:prstGeom>
            <a:ln w="63500" cmpd="thickThin">
              <a:solidFill>
                <a:schemeClr val="tx1">
                  <a:alpha val="7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553" name="组合 1"/>
          <p:cNvGrpSpPr/>
          <p:nvPr/>
        </p:nvGrpSpPr>
        <p:grpSpPr>
          <a:xfrm>
            <a:off x="1093788" y="396875"/>
            <a:ext cx="2173287" cy="679450"/>
            <a:chOff x="2054" y="1020"/>
            <a:chExt cx="3422" cy="1070"/>
          </a:xfrm>
        </p:grpSpPr>
        <p:sp>
          <p:nvSpPr>
            <p:cNvPr id="23554" name="TextBox 3"/>
            <p:cNvSpPr txBox="1"/>
            <p:nvPr/>
          </p:nvSpPr>
          <p:spPr>
            <a:xfrm>
              <a:off x="2314" y="1080"/>
              <a:ext cx="2969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层次梳理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3555" name="组合 3"/>
            <p:cNvGrpSpPr/>
            <p:nvPr/>
          </p:nvGrpSpPr>
          <p:grpSpPr>
            <a:xfrm>
              <a:off x="2054" y="1020"/>
              <a:ext cx="3422" cy="1070"/>
              <a:chOff x="2054" y="1020"/>
              <a:chExt cx="3422" cy="1070"/>
            </a:xfrm>
          </p:grpSpPr>
          <p:cxnSp>
            <p:nvCxnSpPr>
              <p:cNvPr id="6" name="直接连接符 5"/>
              <p:cNvCxnSpPr/>
              <p:nvPr/>
            </p:nvCxnSpPr>
            <p:spPr>
              <a:xfrm>
                <a:off x="2054" y="1019"/>
                <a:ext cx="2952" cy="0"/>
              </a:xfrm>
              <a:prstGeom prst="line">
                <a:avLst/>
              </a:prstGeom>
              <a:ln w="31750">
                <a:solidFill>
                  <a:srgbClr val="9FD9F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>
                <a:off x="2069" y="2089"/>
                <a:ext cx="2952" cy="0"/>
              </a:xfrm>
              <a:prstGeom prst="line">
                <a:avLst/>
              </a:prstGeom>
              <a:ln w="31750">
                <a:solidFill>
                  <a:srgbClr val="9FD9F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4991" y="1019"/>
                <a:ext cx="485" cy="528"/>
              </a:xfrm>
              <a:prstGeom prst="line">
                <a:avLst/>
              </a:prstGeom>
              <a:ln w="31750">
                <a:solidFill>
                  <a:srgbClr val="9FD9F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flipV="1">
                <a:off x="5019" y="1519"/>
                <a:ext cx="425" cy="570"/>
              </a:xfrm>
              <a:prstGeom prst="line">
                <a:avLst/>
              </a:prstGeom>
              <a:ln w="31750">
                <a:solidFill>
                  <a:srgbClr val="9FD9F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3738" y="2176463"/>
            <a:ext cx="10279062" cy="3000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7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2600" y="452438"/>
            <a:ext cx="2306638" cy="679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138" y="2159000"/>
            <a:ext cx="9732962" cy="35671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5601" name="组合 1"/>
          <p:cNvGrpSpPr/>
          <p:nvPr/>
        </p:nvGrpSpPr>
        <p:grpSpPr>
          <a:xfrm>
            <a:off x="109538" y="252413"/>
            <a:ext cx="3225800" cy="1254125"/>
            <a:chOff x="110024" y="251808"/>
            <a:chExt cx="3225390" cy="1254125"/>
          </a:xfrm>
        </p:grpSpPr>
        <p:grpSp>
          <p:nvGrpSpPr>
            <p:cNvPr id="25602" name="组合 2"/>
            <p:cNvGrpSpPr/>
            <p:nvPr/>
          </p:nvGrpSpPr>
          <p:grpSpPr>
            <a:xfrm>
              <a:off x="1089656" y="536427"/>
              <a:ext cx="2245758" cy="679269"/>
              <a:chOff x="1938544" y="2511380"/>
              <a:chExt cx="2245758" cy="679269"/>
            </a:xfrm>
          </p:grpSpPr>
          <p:cxnSp>
            <p:nvCxnSpPr>
              <p:cNvPr id="5" name="直接连接符 4"/>
              <p:cNvCxnSpPr/>
              <p:nvPr/>
            </p:nvCxnSpPr>
            <p:spPr>
              <a:xfrm>
                <a:off x="1965259" y="2510923"/>
                <a:ext cx="1874599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>
                <a:off x="1974782" y="3190373"/>
                <a:ext cx="187618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3"/>
              <p:cNvSpPr txBox="1">
                <a:spLocks noChangeArrowheads="1"/>
              </p:cNvSpPr>
              <p:nvPr/>
            </p:nvSpPr>
            <p:spPr bwMode="auto">
              <a:xfrm>
                <a:off x="1938274" y="2542673"/>
                <a:ext cx="2246028" cy="58420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1" i="0" u="none" strike="noStrike" kern="1200" cap="none" spc="5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rPr>
                  <a:t>主旨归纳</a:t>
                </a:r>
                <a:endParaRPr kumimoji="0" lang="zh-CN" altLang="en-US" sz="3200" b="1" i="0" u="none" strike="noStrike" kern="1200" cap="none" spc="50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>
                <a:off x="3831922" y="2510923"/>
                <a:ext cx="306348" cy="334963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flipV="1">
                <a:off x="3849382" y="2828423"/>
                <a:ext cx="269841" cy="36195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5608" name="图片 3" descr="秋叶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660000">
              <a:off x="110024" y="251808"/>
              <a:ext cx="1047750" cy="125412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8" name="文本框 17"/>
          <p:cNvSpPr txBox="1"/>
          <p:nvPr/>
        </p:nvSpPr>
        <p:spPr>
          <a:xfrm>
            <a:off x="1268413" y="2254250"/>
            <a:ext cx="9585325" cy="34131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课文构思新奇，充满儿童情趣，用轻松活泼、通俗浅白的语言，编织出世界之初简单、自由、和谐的生活。</a:t>
            </a:r>
            <a:r>
              <a:rPr lang="zh-CN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告诉我们只要每个人努力做好自己最容易做的事，这个世界就会变得和谐而美好。</a:t>
            </a:r>
            <a:endParaRPr lang="zh-CN" altLang="zh-CN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6625" name="组合 1"/>
          <p:cNvGrpSpPr/>
          <p:nvPr/>
        </p:nvGrpSpPr>
        <p:grpSpPr>
          <a:xfrm>
            <a:off x="73025" y="168275"/>
            <a:ext cx="3200400" cy="1193800"/>
            <a:chOff x="72736" y="167675"/>
            <a:chExt cx="3200332" cy="1193655"/>
          </a:xfrm>
        </p:grpSpPr>
        <p:grpSp>
          <p:nvGrpSpPr>
            <p:cNvPr id="26626" name="组合 2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5" name="直接连接符 4"/>
              <p:cNvCxnSpPr/>
              <p:nvPr/>
            </p:nvCxnSpPr>
            <p:spPr>
              <a:xfrm>
                <a:off x="1965024" y="2511456"/>
                <a:ext cx="1874798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>
                <a:off x="1974549" y="3190823"/>
                <a:ext cx="1876385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3"/>
              <p:cNvSpPr txBox="1">
                <a:spLocks noChangeArrowheads="1"/>
              </p:cNvSpPr>
              <p:nvPr/>
            </p:nvSpPr>
            <p:spPr bwMode="auto">
              <a:xfrm>
                <a:off x="1938038" y="2543202"/>
                <a:ext cx="2246264" cy="58412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1" i="0" u="none" strike="noStrike" kern="1200" cap="none" spc="5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rPr>
                  <a:t>综合拓展</a:t>
                </a:r>
                <a:endParaRPr kumimoji="0" lang="zh-CN" altLang="en-US" sz="3200" b="1" i="0" u="none" strike="noStrike" kern="1200" cap="none" spc="50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>
                <a:off x="3831885" y="2511456"/>
                <a:ext cx="306381" cy="33492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flipV="1">
                <a:off x="3849347" y="2828917"/>
                <a:ext cx="269869" cy="36190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6632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2736" y="167675"/>
              <a:ext cx="1009037" cy="119365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1" name="文本框 10"/>
          <p:cNvSpPr txBox="1"/>
          <p:nvPr/>
        </p:nvSpPr>
        <p:spPr>
          <a:xfrm>
            <a:off x="1753392" y="1812830"/>
            <a:ext cx="713368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3600" b="1" kern="1200" cap="none" spc="0" normalizeH="0" baseline="0" noProof="0" dirty="0">
                <a:solidFill>
                  <a:srgbClr val="0000FF"/>
                </a:solidFill>
                <a:effectLst>
                  <a:reflection blurRad="6350" stA="53000" endA="300" endPos="35500" dir="5400000" sy="-9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“世界万物，风云变幻”视频欣赏</a:t>
            </a:r>
            <a:endParaRPr kumimoji="0" lang="zh-CN" altLang="en-US" sz="3600" b="1" kern="1200" cap="none" spc="0" normalizeH="0" baseline="0" noProof="0" dirty="0">
              <a:solidFill>
                <a:srgbClr val="0000FF"/>
              </a:solidFill>
              <a:effectLst>
                <a:reflection blurRad="6350" stA="53000" endA="300" endPos="35500" dir="5400000" sy="-90000" algn="bl" rotWithShape="0"/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226550" y="3951288"/>
            <a:ext cx="1860550" cy="800100"/>
            <a:chOff x="7980219" y="4125819"/>
            <a:chExt cx="1859972" cy="799471"/>
          </a:xfrm>
        </p:grpSpPr>
        <p:sp>
          <p:nvSpPr>
            <p:cNvPr id="13" name="左箭头 12"/>
            <p:cNvSpPr/>
            <p:nvPr/>
          </p:nvSpPr>
          <p:spPr>
            <a:xfrm>
              <a:off x="7980219" y="4125819"/>
              <a:ext cx="1859972" cy="799471"/>
            </a:xfrm>
            <a:prstGeom prst="leftArrow">
              <a:avLst>
                <a:gd name="adj1" fmla="val 50000"/>
                <a:gd name="adj2" fmla="val 48374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153203" y="4322514"/>
              <a:ext cx="1667944" cy="39973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000" b="1" kern="1200" cap="none" spc="300" normalizeH="0" baseline="0" noProof="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点图看视频</a:t>
              </a:r>
              <a:endParaRPr kumimoji="0" lang="zh-CN" altLang="en-US" sz="2000" b="1" kern="1200" cap="none" spc="300" normalizeH="0" baseline="0" noProof="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pic>
        <p:nvPicPr>
          <p:cNvPr id="10" name="图片 9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5920" y="2659804"/>
            <a:ext cx="5611105" cy="3718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文本框 3"/>
          <p:cNvSpPr txBox="1"/>
          <p:nvPr/>
        </p:nvSpPr>
        <p:spPr>
          <a:xfrm>
            <a:off x="876300" y="2333625"/>
            <a:ext cx="10663238" cy="31956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4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当世界年纪还小的时候，万物都在做自己最容易做的事情，告诉我们要不断学习，保持生活中应有的秩序。那么，同学们，就让我们从最容易做的事情开始行动吧。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35438" y="731838"/>
            <a:ext cx="800100" cy="83185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结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51450" y="731838"/>
            <a:ext cx="800100" cy="83185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束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16663" y="731838"/>
            <a:ext cx="800100" cy="83185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语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文本框 1"/>
          <p:cNvSpPr txBox="1"/>
          <p:nvPr/>
        </p:nvSpPr>
        <p:spPr>
          <a:xfrm>
            <a:off x="928688" y="3603625"/>
            <a:ext cx="1217612" cy="1076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5122" name="组合 14"/>
          <p:cNvGrpSpPr/>
          <p:nvPr/>
        </p:nvGrpSpPr>
        <p:grpSpPr>
          <a:xfrm>
            <a:off x="1168400" y="568325"/>
            <a:ext cx="2676525" cy="679450"/>
            <a:chOff x="1844447" y="2511380"/>
            <a:chExt cx="2676943" cy="679269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2010116" y="2511952"/>
              <a:ext cx="1989018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2010116" y="3191383"/>
              <a:ext cx="1998543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3"/>
            <p:cNvSpPr txBox="1">
              <a:spLocks noChangeArrowheads="1"/>
            </p:cNvSpPr>
            <p:nvPr/>
          </p:nvSpPr>
          <p:spPr bwMode="auto">
            <a:xfrm>
              <a:off x="1845026" y="2551639"/>
              <a:ext cx="2676364" cy="585771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4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词语对对碰</a:t>
              </a:r>
              <a:endParaRPr kumimoji="0" lang="zh-CN" altLang="en-US" sz="3200" b="1" i="0" u="none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3991197" y="2511952"/>
              <a:ext cx="306370" cy="334954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4008659" y="2829443"/>
              <a:ext cx="269859" cy="36194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矩形 26"/>
          <p:cNvSpPr/>
          <p:nvPr/>
        </p:nvSpPr>
        <p:spPr>
          <a:xfrm>
            <a:off x="1001713" y="2000250"/>
            <a:ext cx="10677525" cy="1570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必须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FF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务必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譬如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FF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比如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敏感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FF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敏锐</a:t>
            </a:r>
            <a:endParaRPr lang="en-US" altLang="zh-CN" sz="3200" b="1" dirty="0">
              <a:solidFill>
                <a:srgbClr val="FF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主意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FF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办法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简单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FF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容易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明白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FF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清楚</a:t>
            </a:r>
            <a:endParaRPr lang="en-US" altLang="zh-CN" sz="3200" b="1" dirty="0">
              <a:solidFill>
                <a:srgbClr val="FF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092906" y="1203325"/>
            <a:ext cx="2420855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marL="685800" marR="0" lvl="0" indent="-6858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近义词</a:t>
            </a:r>
            <a:endParaRPr kumimoji="0" lang="zh-CN" altLang="en-US" sz="4000" b="1" i="0" u="none" strike="noStrike" kern="1200" cap="none" spc="0" normalizeH="0" baseline="0" noProof="0" dirty="0">
              <a:ln w="9525">
                <a:solidFill>
                  <a:prstClr val="white"/>
                </a:solidFill>
                <a:prstDash val="solid"/>
              </a:ln>
              <a:solidFill>
                <a:srgbClr val="0000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01713" y="4814888"/>
            <a:ext cx="9377362" cy="1454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必须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FF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不必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成功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FF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失败</a:t>
            </a:r>
            <a:r>
              <a:rPr lang="en-US" altLang="zh-CN" sz="3200" b="1" dirty="0">
                <a:solidFill>
                  <a:srgbClr val="FF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粗糙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FF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光滑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敏感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FF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迟钝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简单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FF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复杂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　　结局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FF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开头</a:t>
            </a:r>
            <a:endParaRPr lang="zh-CN" altLang="en-US" sz="3200" b="1" dirty="0">
              <a:solidFill>
                <a:srgbClr val="FF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092906" y="3911601"/>
            <a:ext cx="2420855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marL="685800" marR="0" lvl="0" indent="-6858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反义词</a:t>
            </a:r>
            <a:endParaRPr kumimoji="0" lang="zh-CN" altLang="en-US" sz="4000" b="1" i="0" u="none" strike="noStrike" kern="1200" cap="none" spc="0" normalizeH="0" baseline="0" noProof="0" dirty="0">
              <a:ln w="9525">
                <a:solidFill>
                  <a:prstClr val="white"/>
                </a:solidFill>
                <a:prstDash val="solid"/>
              </a:ln>
              <a:solidFill>
                <a:srgbClr val="0000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TextBox 28"/>
          <p:cNvSpPr txBox="1"/>
          <p:nvPr/>
        </p:nvSpPr>
        <p:spPr>
          <a:xfrm>
            <a:off x="441325" y="1936750"/>
            <a:ext cx="8343900" cy="2092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认真听课文朗读，注意生字词的读音，边听边思考：</a:t>
            </a:r>
            <a:endParaRPr lang="en-US" altLang="zh-CN" sz="32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课文介绍了哪些东西学会生活的故事？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170" name="组合 18"/>
          <p:cNvGrpSpPr/>
          <p:nvPr/>
        </p:nvGrpSpPr>
        <p:grpSpPr>
          <a:xfrm>
            <a:off x="1089025" y="536575"/>
            <a:ext cx="2246313" cy="679450"/>
            <a:chOff x="1938544" y="2511380"/>
            <a:chExt cx="2245758" cy="679269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965410" y="2511364"/>
              <a:ext cx="1874471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974933" y="3191440"/>
              <a:ext cx="1876059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3"/>
            <p:cNvSpPr txBox="1">
              <a:spLocks noChangeArrowheads="1"/>
            </p:cNvSpPr>
            <p:nvPr/>
          </p:nvSpPr>
          <p:spPr bwMode="auto">
            <a:xfrm>
              <a:off x="1938427" y="2543143"/>
              <a:ext cx="2245875" cy="584738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50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妙解课文</a:t>
              </a:r>
              <a:endParaRPr kumimoji="0" lang="zh-CN" altLang="en-US" sz="3200" b="1" i="0" u="none" strike="noStrike" kern="1200" cap="none" spc="5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3831946" y="2511364"/>
              <a:ext cx="306327" cy="335271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3849404" y="2829156"/>
              <a:ext cx="269822" cy="362283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176" name="图片 28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9600" y="2689225"/>
            <a:ext cx="2176463" cy="22367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组合 4"/>
          <p:cNvGrpSpPr/>
          <p:nvPr/>
        </p:nvGrpSpPr>
        <p:grpSpPr>
          <a:xfrm>
            <a:off x="1433513" y="4035425"/>
            <a:ext cx="1966912" cy="2366963"/>
            <a:chOff x="1631370" y="4190577"/>
            <a:chExt cx="1966777" cy="2367232"/>
          </a:xfrm>
        </p:grpSpPr>
        <p:pic>
          <p:nvPicPr>
            <p:cNvPr id="7178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31370" y="4190577"/>
              <a:ext cx="1966777" cy="178361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79" name="文本框 9"/>
            <p:cNvSpPr txBox="1"/>
            <p:nvPr/>
          </p:nvSpPr>
          <p:spPr>
            <a:xfrm>
              <a:off x="2029844" y="5911478"/>
              <a:ext cx="1260086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36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太阳</a:t>
              </a:r>
              <a:endPara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989388" y="4056063"/>
            <a:ext cx="2166937" cy="2346325"/>
            <a:chOff x="4187536" y="4211186"/>
            <a:chExt cx="2165569" cy="2346622"/>
          </a:xfrm>
        </p:grpSpPr>
        <p:pic>
          <p:nvPicPr>
            <p:cNvPr id="7181" name="图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87536" y="4211186"/>
              <a:ext cx="2165569" cy="18199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82" name="文本框 9"/>
            <p:cNvSpPr txBox="1"/>
            <p:nvPr/>
          </p:nvSpPr>
          <p:spPr>
            <a:xfrm>
              <a:off x="4842730" y="5911477"/>
              <a:ext cx="1260086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36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月亮</a:t>
              </a:r>
              <a:endPara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745288" y="4014788"/>
            <a:ext cx="1782762" cy="2387600"/>
            <a:chOff x="6942494" y="4170319"/>
            <a:chExt cx="1782977" cy="2387489"/>
          </a:xfrm>
        </p:grpSpPr>
        <p:pic>
          <p:nvPicPr>
            <p:cNvPr id="7184" name="图片 3"/>
            <p:cNvPicPr>
              <a:picLocks noChangeAspect="1"/>
            </p:cNvPicPr>
            <p:nvPr/>
          </p:nvPicPr>
          <p:blipFill>
            <a:blip r:embed="rId5"/>
            <a:srcRect t="13464" b="10252"/>
            <a:stretch>
              <a:fillRect/>
            </a:stretch>
          </p:blipFill>
          <p:spPr>
            <a:xfrm>
              <a:off x="6942494" y="4170319"/>
              <a:ext cx="1782977" cy="184601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85" name="文本框 9"/>
            <p:cNvSpPr txBox="1"/>
            <p:nvPr/>
          </p:nvSpPr>
          <p:spPr>
            <a:xfrm>
              <a:off x="7275862" y="5911477"/>
              <a:ext cx="1260086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zh-CN" altLang="en-US" sz="36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水</a:t>
              </a:r>
              <a:endPara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" name="文本框 36"/>
          <p:cNvSpPr txBox="1"/>
          <p:nvPr/>
        </p:nvSpPr>
        <p:spPr>
          <a:xfrm>
            <a:off x="981075" y="3706813"/>
            <a:ext cx="5648325" cy="585788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总起句。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开篇点题，引出后文。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194" name="TextBox 1"/>
          <p:cNvSpPr txBox="1"/>
          <p:nvPr/>
        </p:nvSpPr>
        <p:spPr>
          <a:xfrm>
            <a:off x="615950" y="1657350"/>
            <a:ext cx="9380538" cy="1422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当世界年纪还小的时候，每样东西都必须学习怎么生活。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8932863" y="2368550"/>
            <a:ext cx="9509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1" name="文本框 10"/>
          <p:cNvSpPr txBox="1"/>
          <p:nvPr/>
        </p:nvSpPr>
        <p:spPr>
          <a:xfrm>
            <a:off x="981075" y="5176838"/>
            <a:ext cx="6588125" cy="585788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点明了万物学习怎样生活的重要性。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49188" y="3227427"/>
            <a:ext cx="3981488" cy="253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矩形 1"/>
          <p:cNvSpPr/>
          <p:nvPr/>
        </p:nvSpPr>
        <p:spPr>
          <a:xfrm>
            <a:off x="958850" y="2465388"/>
            <a:ext cx="9899650" cy="13335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学习课文</a:t>
            </a:r>
            <a:r>
              <a:rPr lang="en-US" altLang="zh-CN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～</a:t>
            </a:r>
            <a:r>
              <a:rPr lang="en-US" altLang="zh-CN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自然段，思考：这几段中分别介绍了哪些东西学会了怎样的生活？</a:t>
            </a:r>
            <a:endParaRPr lang="zh-CN" altLang="en-US" sz="36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TextBox 1"/>
          <p:cNvSpPr txBox="1"/>
          <p:nvPr/>
        </p:nvSpPr>
        <p:spPr>
          <a:xfrm>
            <a:off x="835025" y="1377950"/>
            <a:ext cx="10155238" cy="20859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太阳开始学发光，学着怎么上山下山。它也试过做别的事，但是都没有成功。譬如说唱歌，它粗糙的声音，把这个敏感的新世界吓坏了。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339850" y="3419475"/>
            <a:ext cx="99853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9" name="文本框 8"/>
          <p:cNvSpPr txBox="1"/>
          <p:nvPr/>
        </p:nvSpPr>
        <p:spPr>
          <a:xfrm>
            <a:off x="1516063" y="3833813"/>
            <a:ext cx="8043863" cy="1076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写出了太阳唱歌十分难听，说明唱歌并不是太阳最容易做的事情。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8224838" y="3405188"/>
            <a:ext cx="141763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4" name="圆角矩形 13"/>
          <p:cNvSpPr/>
          <p:nvPr/>
        </p:nvSpPr>
        <p:spPr>
          <a:xfrm>
            <a:off x="1749425" y="1495425"/>
            <a:ext cx="7442200" cy="519113"/>
          </a:xfrm>
          <a:prstGeom prst="roundRect">
            <a:avLst/>
          </a:prstGeom>
          <a:noFill/>
          <a:ln w="2857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47825" y="5376863"/>
            <a:ext cx="1285875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太阳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430588" y="5376863"/>
            <a:ext cx="5856288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学会了发光，上山、下山。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图片 1"/>
          <p:cNvPicPr>
            <a:picLocks noChangeAspect="1"/>
          </p:cNvPicPr>
          <p:nvPr/>
        </p:nvPicPr>
        <p:blipFill>
          <a:blip r:embed="rId1"/>
          <a:srcRect t="29517" b="8122"/>
          <a:stretch>
            <a:fillRect/>
          </a:stretch>
        </p:blipFill>
        <p:spPr>
          <a:xfrm>
            <a:off x="3175" y="0"/>
            <a:ext cx="12188825" cy="69929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圆角矩形 8"/>
          <p:cNvSpPr/>
          <p:nvPr/>
        </p:nvSpPr>
        <p:spPr>
          <a:xfrm>
            <a:off x="2747963" y="2176463"/>
            <a:ext cx="2281238" cy="5191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0" name="TextBox 1"/>
          <p:cNvSpPr txBox="1"/>
          <p:nvPr/>
        </p:nvSpPr>
        <p:spPr>
          <a:xfrm>
            <a:off x="838200" y="1419225"/>
            <a:ext cx="10155238" cy="27511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月亮不知道自己该学些什么。学发光吗？白天它觉得这主意不好，晚上它又觉得这主意不错。它一直无法决定，只好反反复复，一下子变圆，一下子又变缺。于是它学会的是不断变化。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72050" y="4513263"/>
            <a:ext cx="6535738" cy="584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一遍又一遍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,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说明月亮拿不定主意。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451475" y="3414713"/>
            <a:ext cx="189547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6" name="线形标注 1 5"/>
          <p:cNvSpPr/>
          <p:nvPr/>
        </p:nvSpPr>
        <p:spPr>
          <a:xfrm>
            <a:off x="2747963" y="463550"/>
            <a:ext cx="5851525" cy="693738"/>
          </a:xfrm>
          <a:prstGeom prst="borderCallout1">
            <a:avLst>
              <a:gd name="adj1" fmla="val 104405"/>
              <a:gd name="adj2" fmla="val 41720"/>
              <a:gd name="adj3" fmla="val 243286"/>
              <a:gd name="adj4" fmla="val 24218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因为白天已经有太阳发光了。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7297738" y="3509963"/>
            <a:ext cx="1916113" cy="519113"/>
          </a:xfrm>
          <a:prstGeom prst="roundRect">
            <a:avLst/>
          </a:prstGeom>
          <a:noFill/>
          <a:ln w="2857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595438" y="5505450"/>
            <a:ext cx="1285875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月亮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379788" y="5505450"/>
            <a:ext cx="3686175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学会了不断变化。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6" grpId="0" animBg="1"/>
      <p:bldP spid="15" grpId="0" animBg="1"/>
      <p:bldP spid="16" grpId="0" animBg="1"/>
      <p:bldP spid="17" grpId="0" animBg="1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1465</Words>
  <Application>WPS 演示</Application>
  <PresentationFormat>宽屏</PresentationFormat>
  <Paragraphs>150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Calibri</vt:lpstr>
      <vt:lpstr>Calibri Light</vt:lpstr>
      <vt:lpstr>黑体</vt:lpstr>
      <vt:lpstr>Century Gothic</vt:lpstr>
      <vt:lpstr>+mn-ea</vt:lpstr>
      <vt:lpstr>Segoe Print</vt:lpstr>
      <vt:lpstr>楷体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99</cp:revision>
  <dcterms:created xsi:type="dcterms:W3CDTF">2018-03-01T02:03:00Z</dcterms:created>
  <dcterms:modified xsi:type="dcterms:W3CDTF">2021-08-05T14:36:43Z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